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60"/>
  </p:normalViewPr>
  <p:slideViewPr>
    <p:cSldViewPr snapToGrid="0">
      <p:cViewPr varScale="1">
        <p:scale>
          <a:sx n="97" d="100"/>
          <a:sy n="97" d="100"/>
        </p:scale>
        <p:origin x="16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73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429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421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557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381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899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030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304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21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958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77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AF1E-9124-44B0-9BC2-3541616C9DD7}" type="datetimeFigureOut">
              <a:rPr lang="th-TH" smtClean="0"/>
              <a:t>01/08/67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8B11-64AA-45A4-90F0-628165E0AD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080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02109CBC-AA59-4527-AC64-4D77D9BC60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5" t="21449" r="20359" b="25449"/>
          <a:stretch/>
        </p:blipFill>
        <p:spPr>
          <a:xfrm>
            <a:off x="0" y="-68239"/>
            <a:ext cx="9925664" cy="6926239"/>
          </a:xfrm>
          <a:prstGeom prst="rect">
            <a:avLst/>
          </a:prstGeom>
        </p:spPr>
      </p:pic>
      <p:sp>
        <p:nvSpPr>
          <p:cNvPr id="18" name="Freeform 5">
            <a:extLst>
              <a:ext uri="{FF2B5EF4-FFF2-40B4-BE49-F238E27FC236}">
                <a16:creationId xmlns:a16="http://schemas.microsoft.com/office/drawing/2014/main" id="{5D5B7318-6515-B05F-B14E-87AC9F7D878F}"/>
              </a:ext>
            </a:extLst>
          </p:cNvPr>
          <p:cNvSpPr/>
          <p:nvPr/>
        </p:nvSpPr>
        <p:spPr>
          <a:xfrm>
            <a:off x="3505773" y="750456"/>
            <a:ext cx="1399235" cy="1243461"/>
          </a:xfrm>
          <a:custGeom>
            <a:avLst/>
            <a:gdLst/>
            <a:ahLst/>
            <a:cxnLst/>
            <a:rect l="l" t="t" r="r" b="b"/>
            <a:pathLst>
              <a:path w="2491487" h="2214115">
                <a:moveTo>
                  <a:pt x="0" y="0"/>
                </a:moveTo>
                <a:lnTo>
                  <a:pt x="2491487" y="0"/>
                </a:lnTo>
                <a:lnTo>
                  <a:pt x="2491487" y="2214115"/>
                </a:lnTo>
                <a:lnTo>
                  <a:pt x="0" y="221411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grpSp>
        <p:nvGrpSpPr>
          <p:cNvPr id="19" name="Group 6">
            <a:extLst>
              <a:ext uri="{FF2B5EF4-FFF2-40B4-BE49-F238E27FC236}">
                <a16:creationId xmlns:a16="http://schemas.microsoft.com/office/drawing/2014/main" id="{BA53524E-7F3F-4A8C-80B4-DF91D960744A}"/>
              </a:ext>
            </a:extLst>
          </p:cNvPr>
          <p:cNvGrpSpPr/>
          <p:nvPr/>
        </p:nvGrpSpPr>
        <p:grpSpPr>
          <a:xfrm>
            <a:off x="5080816" y="846867"/>
            <a:ext cx="1128604" cy="1052319"/>
            <a:chOff x="0" y="0"/>
            <a:chExt cx="812800" cy="812800"/>
          </a:xfrm>
        </p:grpSpPr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316F86FD-A571-F6B2-E80B-128D59C96F5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85725" cap="sq">
              <a:solidFill>
                <a:srgbClr val="327474"/>
              </a:solidFill>
              <a:prstDash val="solid"/>
              <a:miter/>
            </a:ln>
          </p:spPr>
        </p:sp>
        <p:sp>
          <p:nvSpPr>
            <p:cNvPr id="21" name="TextBox 8">
              <a:extLst>
                <a:ext uri="{FF2B5EF4-FFF2-40B4-BE49-F238E27FC236}">
                  <a16:creationId xmlns:a16="http://schemas.microsoft.com/office/drawing/2014/main" id="{3DAAAA9D-D33A-4F53-1E5E-5D43B92CA483}"/>
                </a:ext>
              </a:extLst>
            </p:cNvPr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27517" tIns="27517" rIns="27517" bIns="27517" rtlCol="0" anchor="ctr"/>
            <a:lstStyle/>
            <a:p>
              <a:pPr algn="ctr">
                <a:lnSpc>
                  <a:spcPts val="1440"/>
                </a:lnSpc>
                <a:spcBef>
                  <a:spcPct val="0"/>
                </a:spcBef>
              </a:pPr>
              <a:endParaRPr sz="975"/>
            </a:p>
          </p:txBody>
        </p:sp>
      </p:grp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54EF7282-E00E-5D30-B3DA-E7302472E7DC}"/>
              </a:ext>
            </a:extLst>
          </p:cNvPr>
          <p:cNvSpPr txBox="1"/>
          <p:nvPr/>
        </p:nvSpPr>
        <p:spPr>
          <a:xfrm>
            <a:off x="6740338" y="1259394"/>
            <a:ext cx="21875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300" dirty="0">
                <a:latin typeface="Kanit" panose="00000500000000000000" pitchFamily="2" charset="-34"/>
                <a:cs typeface="Kanit" panose="00000500000000000000" pitchFamily="2" charset="-34"/>
              </a:rPr>
              <a:t>ตราสัญลักษณ์ของหน่วยงาน</a:t>
            </a:r>
            <a:endParaRPr lang="en-US" sz="13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3" name="ลูกศร: ขวา 22">
            <a:extLst>
              <a:ext uri="{FF2B5EF4-FFF2-40B4-BE49-F238E27FC236}">
                <a16:creationId xmlns:a16="http://schemas.microsoft.com/office/drawing/2014/main" id="{B49FEF62-AD30-3022-6F9D-8E3AF53E5E20}"/>
              </a:ext>
            </a:extLst>
          </p:cNvPr>
          <p:cNvSpPr/>
          <p:nvPr/>
        </p:nvSpPr>
        <p:spPr>
          <a:xfrm rot="10800000">
            <a:off x="6263770" y="1214978"/>
            <a:ext cx="455823" cy="351328"/>
          </a:xfrm>
          <a:prstGeom prst="rightArrow">
            <a:avLst/>
          </a:prstGeom>
          <a:solidFill>
            <a:srgbClr val="3274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/>
          </a:p>
        </p:txBody>
      </p:sp>
      <p:sp>
        <p:nvSpPr>
          <p:cNvPr id="24" name="TextBox 9">
            <a:extLst>
              <a:ext uri="{FF2B5EF4-FFF2-40B4-BE49-F238E27FC236}">
                <a16:creationId xmlns:a16="http://schemas.microsoft.com/office/drawing/2014/main" id="{EA18EDA7-D0C4-AF8A-829A-E3BF20A1F694}"/>
              </a:ext>
            </a:extLst>
          </p:cNvPr>
          <p:cNvSpPr txBox="1"/>
          <p:nvPr/>
        </p:nvSpPr>
        <p:spPr>
          <a:xfrm>
            <a:off x="2025251" y="2072487"/>
            <a:ext cx="5824837" cy="4578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91"/>
              </a:lnSpc>
              <a:spcBef>
                <a:spcPct val="0"/>
              </a:spcBef>
            </a:pPr>
            <a:r>
              <a:rPr lang="en-US" sz="2400" dirty="0" err="1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ขอมอบเกียรติบัตรฉบับนี้ให้ไว้เพื่อแสดงว่า</a:t>
            </a:r>
            <a:endParaRPr lang="en-US" sz="2400" dirty="0">
              <a:solidFill>
                <a:srgbClr val="000000"/>
              </a:solidFill>
              <a:latin typeface="Kanit" panose="00000500000000000000" pitchFamily="2" charset="-34"/>
              <a:ea typeface="Th Sarabun New Bold"/>
              <a:cs typeface="Kanit" panose="00000500000000000000" pitchFamily="2" charset="-34"/>
              <a:sym typeface="Th Sarabun New Bold"/>
            </a:endParaRP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2E8957C1-8438-61E5-E06A-51CC94381B25}"/>
              </a:ext>
            </a:extLst>
          </p:cNvPr>
          <p:cNvSpPr txBox="1"/>
          <p:nvPr/>
        </p:nvSpPr>
        <p:spPr>
          <a:xfrm>
            <a:off x="1612487" y="2561154"/>
            <a:ext cx="6415473" cy="6713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687"/>
              </a:lnSpc>
              <a:spcBef>
                <a:spcPct val="0"/>
              </a:spcBef>
            </a:pPr>
            <a:r>
              <a:rPr lang="en-US" sz="3200" dirty="0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( </a:t>
            </a:r>
            <a:r>
              <a:rPr lang="en-US" sz="3200" dirty="0" err="1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ชื่อเรือนจำ</a:t>
            </a:r>
            <a:r>
              <a:rPr lang="en-US" sz="3200" dirty="0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/</a:t>
            </a:r>
            <a:r>
              <a:rPr lang="en-US" sz="3200" dirty="0" err="1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ทัณฑสถาน</a:t>
            </a:r>
            <a:r>
              <a:rPr lang="en-US" sz="3200" dirty="0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/</a:t>
            </a:r>
            <a:r>
              <a:rPr lang="en-US" sz="3200" dirty="0" err="1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สถานกักขัง</a:t>
            </a:r>
            <a:r>
              <a:rPr lang="en-US" sz="3200" dirty="0">
                <a:solidFill>
                  <a:srgbClr val="C80000"/>
                </a:solidFill>
                <a:latin typeface="Kanit Medium" panose="00000600000000000000" pitchFamily="2" charset="-34"/>
                <a:ea typeface="Th Sarabun New Bold"/>
                <a:cs typeface="Kanit Medium" panose="00000600000000000000" pitchFamily="2" charset="-34"/>
                <a:sym typeface="Th Sarabun New Bold"/>
              </a:rPr>
              <a:t> )</a:t>
            </a: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353B1422-F0ED-87C7-826D-37E5C00A1151}"/>
              </a:ext>
            </a:extLst>
          </p:cNvPr>
          <p:cNvSpPr txBox="1"/>
          <p:nvPr/>
        </p:nvSpPr>
        <p:spPr>
          <a:xfrm>
            <a:off x="93753" y="3371183"/>
            <a:ext cx="9740900" cy="8098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187"/>
              </a:lnSpc>
            </a:pPr>
            <a:r>
              <a:rPr lang="en-US" sz="2400" dirty="0" err="1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ผ่านมาตรฐานด้านสุขาภิบาลอาหาร</a:t>
            </a:r>
            <a:r>
              <a:rPr lang="en-US" sz="2400" dirty="0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ในงานสูทกรรม</a:t>
            </a:r>
            <a:r>
              <a:rPr lang="en-US" sz="2400" dirty="0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และโรงเลี้ยงอาหาร</a:t>
            </a:r>
            <a:endParaRPr lang="en-US" sz="2400" dirty="0">
              <a:solidFill>
                <a:srgbClr val="000000"/>
              </a:solidFill>
              <a:latin typeface="Kanit" panose="00000500000000000000" pitchFamily="2" charset="-34"/>
              <a:ea typeface="Th Sarabun New Bold"/>
              <a:cs typeface="Kanit" panose="00000500000000000000" pitchFamily="2" charset="-34"/>
              <a:sym typeface="Th Sarabun New Bold"/>
            </a:endParaRPr>
          </a:p>
          <a:p>
            <a:pPr algn="ctr">
              <a:lnSpc>
                <a:spcPts val="3187"/>
              </a:lnSpc>
            </a:pPr>
            <a:r>
              <a:rPr lang="en-US" sz="2400" dirty="0" err="1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ตามแบบประเมินมาตรฐานสิ่งจำเป็นในการดำรงชีวิตสำหรับผู้ต้องขัง</a:t>
            </a:r>
            <a:endParaRPr lang="en-US" sz="2400" dirty="0">
              <a:solidFill>
                <a:srgbClr val="000000"/>
              </a:solidFill>
              <a:latin typeface="Kanit" panose="00000500000000000000" pitchFamily="2" charset="-34"/>
              <a:ea typeface="Th Sarabun New Bold"/>
              <a:cs typeface="Kanit" panose="00000500000000000000" pitchFamily="2" charset="-34"/>
              <a:sym typeface="Th Sarabun New Bold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FC87EE68-E43B-34EF-0D53-603B9DF8A231}"/>
              </a:ext>
            </a:extLst>
          </p:cNvPr>
          <p:cNvSpPr txBox="1"/>
          <p:nvPr/>
        </p:nvSpPr>
        <p:spPr>
          <a:xfrm>
            <a:off x="2640249" y="4355188"/>
            <a:ext cx="1920476" cy="4489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91"/>
              </a:lnSpc>
              <a:spcBef>
                <a:spcPct val="0"/>
              </a:spcBef>
            </a:pPr>
            <a:r>
              <a:rPr lang="en-US" sz="2167" dirty="0" err="1">
                <a:solidFill>
                  <a:srgbClr val="C8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ให้ไว้</a:t>
            </a:r>
            <a:r>
              <a:rPr lang="th-TH" sz="2167" dirty="0">
                <a:solidFill>
                  <a:srgbClr val="C8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 </a:t>
            </a:r>
            <a:r>
              <a:rPr lang="en-US" sz="2167" dirty="0">
                <a:solidFill>
                  <a:srgbClr val="C8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ณ</a:t>
            </a:r>
            <a:r>
              <a:rPr lang="th-TH" sz="2167" dirty="0">
                <a:solidFill>
                  <a:srgbClr val="C8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 </a:t>
            </a:r>
            <a:r>
              <a:rPr lang="en-US" sz="2167" dirty="0" err="1">
                <a:solidFill>
                  <a:srgbClr val="C8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วันที่</a:t>
            </a:r>
            <a:endParaRPr lang="en-US" sz="2167" dirty="0">
              <a:solidFill>
                <a:srgbClr val="C80000"/>
              </a:solidFill>
              <a:latin typeface="Kanit" panose="00000500000000000000" pitchFamily="2" charset="-34"/>
              <a:ea typeface="Th Sarabun New Bold"/>
              <a:cs typeface="Kanit" panose="00000500000000000000" pitchFamily="2" charset="-34"/>
              <a:sym typeface="Th Sarabun New Bold"/>
            </a:endParaRP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3BAD4EE4-860B-ED92-DDBB-83DD03F119C5}"/>
              </a:ext>
            </a:extLst>
          </p:cNvPr>
          <p:cNvSpPr txBox="1"/>
          <p:nvPr/>
        </p:nvSpPr>
        <p:spPr>
          <a:xfrm>
            <a:off x="2748401" y="5547134"/>
            <a:ext cx="4261195" cy="5604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66"/>
              </a:lnSpc>
            </a:pPr>
            <a:r>
              <a:rPr lang="en-US" sz="1733" dirty="0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.................................................</a:t>
            </a:r>
          </a:p>
          <a:p>
            <a:pPr algn="ctr">
              <a:lnSpc>
                <a:spcPts val="2166"/>
              </a:lnSpc>
            </a:pPr>
            <a:r>
              <a:rPr lang="en-US" sz="1600" dirty="0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ลงนามโดยผู้มีอำนาจของหน่วยงาน</a:t>
            </a:r>
            <a:r>
              <a:rPr lang="en-US" sz="1600" dirty="0">
                <a:solidFill>
                  <a:srgbClr val="000000"/>
                </a:solidFill>
                <a:latin typeface="Kanit" panose="00000500000000000000" pitchFamily="2" charset="-34"/>
                <a:ea typeface="Th Sarabun New Bold"/>
                <a:cs typeface="Kanit" panose="00000500000000000000" pitchFamily="2" charset="-34"/>
                <a:sym typeface="Th Sarabun New Bol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556522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</TotalTime>
  <Words>64</Words>
  <Application>Microsoft Office PowerPoint</Application>
  <PresentationFormat>กระดาษ A4 (210x297 มม.)</PresentationFormat>
  <Paragraphs>8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Kanit</vt:lpstr>
      <vt:lpstr>Kanit Medium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kittipong.p@anamai.moph.go.th</dc:creator>
  <cp:lastModifiedBy>kittipong.p@anamai.moph.go.th</cp:lastModifiedBy>
  <cp:revision>6</cp:revision>
  <dcterms:created xsi:type="dcterms:W3CDTF">2024-08-01T07:38:39Z</dcterms:created>
  <dcterms:modified xsi:type="dcterms:W3CDTF">2024-08-01T08:09:51Z</dcterms:modified>
</cp:coreProperties>
</file>